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495" r:id="rId2"/>
    <p:sldId id="489" r:id="rId3"/>
    <p:sldId id="490" r:id="rId4"/>
    <p:sldId id="491" r:id="rId5"/>
    <p:sldId id="49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. Masudur Rahman" userId="7b31cda9e9d283c8" providerId="LiveId" clId="{6A32E15B-83D1-4B27-80A4-601469D4E404}"/>
    <pc:docChg chg="custSel addSld delSld modSld">
      <pc:chgData name="Md. Masudur Rahman" userId="7b31cda9e9d283c8" providerId="LiveId" clId="{6A32E15B-83D1-4B27-80A4-601469D4E404}" dt="2025-01-29T16:32:12.565" v="22" actId="47"/>
      <pc:docMkLst>
        <pc:docMk/>
      </pc:docMkLst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3774977840" sldId="258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3774977840" sldId="258"/>
            <ac:spMk id="2" creationId="{A48F09AF-87A6-B2E4-E920-4E56CE0F3970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3774977840" sldId="258"/>
            <ac:spMk id="3" creationId="{07ED2F2E-3DE2-C4FE-DAC7-75FCA0F54DFB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3461813701" sldId="259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3461813701" sldId="259"/>
            <ac:spMk id="2" creationId="{D87D0819-2784-15E0-D683-2849506BFACA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3461813701" sldId="259"/>
            <ac:spMk id="3" creationId="{123DC7CE-0396-E5EA-14C3-960D0FFFAFF2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640282163" sldId="260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640282163" sldId="260"/>
            <ac:spMk id="2" creationId="{C2D9BBA6-14A1-4AF4-26DF-2B52090431C2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640282163" sldId="260"/>
            <ac:spMk id="3" creationId="{473DA551-DA60-8DC6-D6BC-7DB7223929FF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725150767" sldId="261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725150767" sldId="261"/>
            <ac:spMk id="2" creationId="{D855ED3D-5EDC-CD63-B52D-677B08678B3C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725150767" sldId="261"/>
            <ac:spMk id="3" creationId="{A9ED7EA8-86DF-0275-C432-F577C86E39D5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966742762" sldId="262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966742762" sldId="262"/>
            <ac:spMk id="2" creationId="{49194681-C2F2-69A5-A9A3-4D0E248F5946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966742762" sldId="262"/>
            <ac:spMk id="3" creationId="{355FCCD1-1088-C81A-1AD6-F94B802190B1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1782335998" sldId="263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1782335998" sldId="263"/>
            <ac:spMk id="2" creationId="{D132A21C-51C6-A219-5412-0E33405A75A3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1782335998" sldId="263"/>
            <ac:spMk id="3" creationId="{4AD2737B-F2CE-7D7C-3317-9C59E738E1AF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4100478763" sldId="264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4100478763" sldId="264"/>
            <ac:spMk id="2" creationId="{FC0303B4-10E4-6981-A0D9-D7D201A692B7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4100478763" sldId="264"/>
            <ac:spMk id="3" creationId="{198BE91E-693F-7AD4-A0B0-31D409BC8AE5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2173572469" sldId="265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2173572469" sldId="265"/>
            <ac:spMk id="2" creationId="{0DFF9F77-0B8B-FC9A-3AA6-96E799E2132F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2173572469" sldId="265"/>
            <ac:spMk id="3" creationId="{E87E3A8E-DCB0-3A44-B4A5-3B8F0C366A7E}"/>
          </ac:spMkLst>
        </pc:spChg>
      </pc:sldChg>
      <pc:sldChg chg="modSp del">
        <pc:chgData name="Md. Masudur Rahman" userId="7b31cda9e9d283c8" providerId="LiveId" clId="{6A32E15B-83D1-4B27-80A4-601469D4E404}" dt="2025-01-29T16:32:12.565" v="22" actId="47"/>
        <pc:sldMkLst>
          <pc:docMk/>
          <pc:sldMk cId="2971586288" sldId="266"/>
        </pc:sldMkLst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2971586288" sldId="266"/>
            <ac:spMk id="2" creationId="{9EA1722E-64CB-B525-7F65-FE8A1D7936FD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2971586288" sldId="266"/>
            <ac:spMk id="3" creationId="{D5588A16-C526-5703-E150-A99CFD74C1ED}"/>
          </ac:spMkLst>
        </pc:spChg>
      </pc:sldChg>
      <pc:sldChg chg="modSp mod">
        <pc:chgData name="Md. Masudur Rahman" userId="7b31cda9e9d283c8" providerId="LiveId" clId="{6A32E15B-83D1-4B27-80A4-601469D4E404}" dt="2025-01-29T16:31:35.753" v="13" actId="1076"/>
        <pc:sldMkLst>
          <pc:docMk/>
          <pc:sldMk cId="0" sldId="489"/>
        </pc:sldMkLst>
        <pc:spChg chg="mod">
          <ac:chgData name="Md. Masudur Rahman" userId="7b31cda9e9d283c8" providerId="LiveId" clId="{6A32E15B-83D1-4B27-80A4-601469D4E404}" dt="2025-01-29T16:31:29.449" v="11" actId="1076"/>
          <ac:spMkLst>
            <pc:docMk/>
            <pc:sldMk cId="0" sldId="489"/>
            <ac:spMk id="5122" creationId="{C6160473-AC9F-B6AF-988F-77C4831DE7C8}"/>
          </ac:spMkLst>
        </pc:spChg>
        <pc:spChg chg="mod">
          <ac:chgData name="Md. Masudur Rahman" userId="7b31cda9e9d283c8" providerId="LiveId" clId="{6A32E15B-83D1-4B27-80A4-601469D4E404}" dt="2025-01-29T16:31:35.753" v="13" actId="1076"/>
          <ac:spMkLst>
            <pc:docMk/>
            <pc:sldMk cId="0" sldId="489"/>
            <ac:spMk id="5165" creationId="{81161905-E53F-2BA4-6645-F487AF7C923E}"/>
          </ac:spMkLst>
        </pc:spChg>
        <pc:graphicFrameChg chg="mod">
          <ac:chgData name="Md. Masudur Rahman" userId="7b31cda9e9d283c8" providerId="LiveId" clId="{6A32E15B-83D1-4B27-80A4-601469D4E404}" dt="2025-01-29T16:31:33.385" v="12" actId="1076"/>
          <ac:graphicFrameMkLst>
            <pc:docMk/>
            <pc:sldMk cId="0" sldId="489"/>
            <ac:graphicFrameMk id="18" creationId="{BD15D8F9-EF38-73BE-1374-F7CA8B80FD3B}"/>
          </ac:graphicFrameMkLst>
        </pc:graphicFrameChg>
      </pc:sldChg>
      <pc:sldChg chg="modSp mod">
        <pc:chgData name="Md. Masudur Rahman" userId="7b31cda9e9d283c8" providerId="LiveId" clId="{6A32E15B-83D1-4B27-80A4-601469D4E404}" dt="2025-01-29T16:32:06.505" v="21" actId="1076"/>
        <pc:sldMkLst>
          <pc:docMk/>
          <pc:sldMk cId="0" sldId="491"/>
        </pc:sldMkLst>
        <pc:spChg chg="mod">
          <ac:chgData name="Md. Masudur Rahman" userId="7b31cda9e9d283c8" providerId="LiveId" clId="{6A32E15B-83D1-4B27-80A4-601469D4E404}" dt="2025-01-29T16:31:49.776" v="17" actId="1076"/>
          <ac:spMkLst>
            <pc:docMk/>
            <pc:sldMk cId="0" sldId="491"/>
            <ac:spMk id="7" creationId="{A12FADA8-4850-93DE-89AC-30B86BB7B03C}"/>
          </ac:spMkLst>
        </pc:spChg>
        <pc:spChg chg="mod">
          <ac:chgData name="Md. Masudur Rahman" userId="7b31cda9e9d283c8" providerId="LiveId" clId="{6A32E15B-83D1-4B27-80A4-601469D4E404}" dt="2025-01-29T16:31:59.986" v="20" actId="1076"/>
          <ac:spMkLst>
            <pc:docMk/>
            <pc:sldMk cId="0" sldId="491"/>
            <ac:spMk id="9" creationId="{67347C9A-7F3F-4428-6D05-3F8BE53C36CC}"/>
          </ac:spMkLst>
        </pc:spChg>
        <pc:spChg chg="mod">
          <ac:chgData name="Md. Masudur Rahman" userId="7b31cda9e9d283c8" providerId="LiveId" clId="{6A32E15B-83D1-4B27-80A4-601469D4E404}" dt="2025-01-29T16:31:43.169" v="15" actId="1076"/>
          <ac:spMkLst>
            <pc:docMk/>
            <pc:sldMk cId="0" sldId="491"/>
            <ac:spMk id="7170" creationId="{CFF52EFA-234C-83A3-8F67-6DA0EF5005EA}"/>
          </ac:spMkLst>
        </pc:spChg>
        <pc:graphicFrameChg chg="mod">
          <ac:chgData name="Md. Masudur Rahman" userId="7b31cda9e9d283c8" providerId="LiveId" clId="{6A32E15B-83D1-4B27-80A4-601469D4E404}" dt="2025-01-29T16:31:53.146" v="18" actId="1076"/>
          <ac:graphicFrameMkLst>
            <pc:docMk/>
            <pc:sldMk cId="0" sldId="491"/>
            <ac:graphicFrameMk id="4" creationId="{263066FA-7BF5-36A3-A8AD-D10B53D936F2}"/>
          </ac:graphicFrameMkLst>
        </pc:graphicFrameChg>
        <pc:graphicFrameChg chg="mod">
          <ac:chgData name="Md. Masudur Rahman" userId="7b31cda9e9d283c8" providerId="LiveId" clId="{6A32E15B-83D1-4B27-80A4-601469D4E404}" dt="2025-01-29T16:32:06.505" v="21" actId="1076"/>
          <ac:graphicFrameMkLst>
            <pc:docMk/>
            <pc:sldMk cId="0" sldId="491"/>
            <ac:graphicFrameMk id="5" creationId="{9F348A60-4B9F-6BC4-B215-585CD29509F7}"/>
          </ac:graphicFrameMkLst>
        </pc:graphicFrameChg>
      </pc:sldChg>
      <pc:sldChg chg="modSp mod">
        <pc:chgData name="Md. Masudur Rahman" userId="7b31cda9e9d283c8" providerId="LiveId" clId="{6A32E15B-83D1-4B27-80A4-601469D4E404}" dt="2025-01-29T16:30:29.072" v="3" actId="27636"/>
        <pc:sldMkLst>
          <pc:docMk/>
          <pc:sldMk cId="3263894391" sldId="494"/>
        </pc:sldMkLst>
        <pc:spChg chg="mod">
          <ac:chgData name="Md. Masudur Rahman" userId="7b31cda9e9d283c8" providerId="LiveId" clId="{6A32E15B-83D1-4B27-80A4-601469D4E404}" dt="2025-01-29T16:30:29.072" v="3" actId="27636"/>
          <ac:spMkLst>
            <pc:docMk/>
            <pc:sldMk cId="3263894391" sldId="494"/>
            <ac:spMk id="8286" creationId="{5FBD6E13-85DD-2C34-2ED7-90F00DEC21CD}"/>
          </ac:spMkLst>
        </pc:spChg>
      </pc:sldChg>
      <pc:sldChg chg="modSp new mod setBg">
        <pc:chgData name="Md. Masudur Rahman" userId="7b31cda9e9d283c8" providerId="LiveId" clId="{6A32E15B-83D1-4B27-80A4-601469D4E404}" dt="2025-01-29T16:31:17.729" v="9" actId="208"/>
        <pc:sldMkLst>
          <pc:docMk/>
          <pc:sldMk cId="2723527950" sldId="495"/>
        </pc:sldMkLst>
        <pc:spChg chg="mod">
          <ac:chgData name="Md. Masudur Rahman" userId="7b31cda9e9d283c8" providerId="LiveId" clId="{6A32E15B-83D1-4B27-80A4-601469D4E404}" dt="2025-01-29T16:31:17.729" v="9" actId="208"/>
          <ac:spMkLst>
            <pc:docMk/>
            <pc:sldMk cId="2723527950" sldId="495"/>
            <ac:spMk id="2" creationId="{B7B1CD8E-05EB-48B8-9560-F3FE48EF3B7A}"/>
          </ac:spMkLst>
        </pc:spChg>
        <pc:spChg chg="mod">
          <ac:chgData name="Md. Masudur Rahman" userId="7b31cda9e9d283c8" providerId="LiveId" clId="{6A32E15B-83D1-4B27-80A4-601469D4E404}" dt="2025-01-29T16:30:28.943" v="2"/>
          <ac:spMkLst>
            <pc:docMk/>
            <pc:sldMk cId="2723527950" sldId="495"/>
            <ac:spMk id="3" creationId="{70F91F10-C6CE-DCD5-888A-BF7ABFF8143D}"/>
          </ac:spMkLst>
        </pc:spChg>
      </pc:sldChg>
      <pc:sldMasterChg chg="delSldLayout">
        <pc:chgData name="Md. Masudur Rahman" userId="7b31cda9e9d283c8" providerId="LiveId" clId="{6A32E15B-83D1-4B27-80A4-601469D4E404}" dt="2025-01-29T16:32:12.565" v="22" actId="47"/>
        <pc:sldMasterMkLst>
          <pc:docMk/>
          <pc:sldMasterMk cId="1162725081" sldId="2147483661"/>
        </pc:sldMasterMkLst>
        <pc:sldLayoutChg chg="del">
          <pc:chgData name="Md. Masudur Rahman" userId="7b31cda9e9d283c8" providerId="LiveId" clId="{6A32E15B-83D1-4B27-80A4-601469D4E404}" dt="2025-01-29T16:32:12.565" v="22" actId="47"/>
          <pc:sldLayoutMkLst>
            <pc:docMk/>
            <pc:sldMasterMk cId="1162725081" sldId="2147483661"/>
            <pc:sldLayoutMk cId="291697943" sldId="214748367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71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6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4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4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2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8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8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1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2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49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0350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90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28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30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86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7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4E76-B2D1-44E3-A3CD-913C9F14BB31}" type="datetimeFigureOut">
              <a:rPr lang="en-US" smtClean="0"/>
              <a:t>29-Jan-25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559EE-EF37-4184-8179-36E70BD9C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250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CD8E-05EB-48B8-9560-F3FE48EF3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cap="none" dirty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Humanoid Robot Making (Level-2)</a:t>
            </a:r>
            <a:endParaRPr lang="en-US" b="1" cap="none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91F10-C6CE-DCD5-888A-BF7ABFF814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527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>
            <a:extLst>
              <a:ext uri="{FF2B5EF4-FFF2-40B4-BE49-F238E27FC236}">
                <a16:creationId xmlns:a16="http://schemas.microsoft.com/office/drawing/2014/main" id="{C6160473-AC9F-B6AF-988F-77C4831DE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1" y="294773"/>
            <a:ext cx="9905998" cy="1478570"/>
          </a:xfrm>
        </p:spPr>
        <p:txBody>
          <a:bodyPr/>
          <a:lstStyle/>
          <a:p>
            <a:pPr algn="ctr" eaLnBrk="1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Humanoid Robot Making (Level-2)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D15D8F9-EF38-73BE-1374-F7CA8B80F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912940"/>
              </p:ext>
            </p:extLst>
          </p:nvPr>
        </p:nvGraphicFramePr>
        <p:xfrm>
          <a:off x="2374900" y="1804467"/>
          <a:ext cx="7442200" cy="7858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 Code: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 Marks: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Hours: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Marks: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65" name="TextBox 23">
            <a:extLst>
              <a:ext uri="{FF2B5EF4-FFF2-40B4-BE49-F238E27FC236}">
                <a16:creationId xmlns:a16="http://schemas.microsoft.com/office/drawing/2014/main" id="{81161905-E53F-2BA4-6645-F487AF7C9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621402"/>
            <a:ext cx="7442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 (CLOs): After Completing this course successfully, the student will be able to…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22121B-EBDB-8154-3EA0-1B64F083B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204285"/>
              </p:ext>
            </p:extLst>
          </p:nvPr>
        </p:nvGraphicFramePr>
        <p:xfrm>
          <a:off x="2374900" y="3220222"/>
          <a:ext cx="7442200" cy="2239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8609">
                  <a:extLst>
                    <a:ext uri="{9D8B030D-6E8A-4147-A177-3AD203B41FA5}">
                      <a16:colId xmlns:a16="http://schemas.microsoft.com/office/drawing/2014/main" val="2422471851"/>
                    </a:ext>
                  </a:extLst>
                </a:gridCol>
                <a:gridCol w="6693591">
                  <a:extLst>
                    <a:ext uri="{9D8B030D-6E8A-4147-A177-3AD203B41FA5}">
                      <a16:colId xmlns:a16="http://schemas.microsoft.com/office/drawing/2014/main" val="1759078673"/>
                    </a:ext>
                  </a:extLst>
                </a:gridCol>
              </a:tblGrid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81973989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 the structure and functionality of humanoid robots.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49560077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and control humanoid robot movements effectively.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62097841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advanced sensors for stability and feedback in humanoids.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59221374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and test humanoid robots, applying engineering principles.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76211910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IoT-based solutions for humanoid control and monitoring.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40747024"/>
                  </a:ext>
                </a:extLst>
              </a:tr>
              <a:tr h="3198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and refine humanoid robots for real-world applications.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46668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E4AD66A-EB19-0F87-7F13-E63EAD81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Course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A85B0-CBD8-27B0-A8FA-CF1025B2FB62}"/>
              </a:ext>
            </a:extLst>
          </p:cNvPr>
          <p:cNvSpPr txBox="1"/>
          <p:nvPr/>
        </p:nvSpPr>
        <p:spPr>
          <a:xfrm>
            <a:off x="838200" y="4679892"/>
            <a:ext cx="106785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Textbooks: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"Humanoid Robotics: A Reference" by Prahlad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Vadakkepat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"Introduction to Robotics: Mechanics and Control" by John J. Craig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References: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"Arduino Robotics" by John-David Warren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"Robot Dynamics and Control" by Mark W. Spong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F7B132-433B-9120-C84C-959064FC2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90779"/>
              </p:ext>
            </p:extLst>
          </p:nvPr>
        </p:nvGraphicFramePr>
        <p:xfrm>
          <a:off x="1419078" y="1163386"/>
          <a:ext cx="8047327" cy="3402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322">
                  <a:extLst>
                    <a:ext uri="{9D8B030D-6E8A-4147-A177-3AD203B41FA5}">
                      <a16:colId xmlns:a16="http://schemas.microsoft.com/office/drawing/2014/main" val="352467349"/>
                    </a:ext>
                  </a:extLst>
                </a:gridCol>
                <a:gridCol w="4702374">
                  <a:extLst>
                    <a:ext uri="{9D8B030D-6E8A-4147-A177-3AD203B41FA5}">
                      <a16:colId xmlns:a16="http://schemas.microsoft.com/office/drawing/2014/main" val="43550529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4254475978"/>
                    </a:ext>
                  </a:extLst>
                </a:gridCol>
                <a:gridCol w="2093856">
                  <a:extLst>
                    <a:ext uri="{9D8B030D-6E8A-4147-A177-3AD203B41FA5}">
                      <a16:colId xmlns:a16="http://schemas.microsoft.com/office/drawing/2014/main" val="1384016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 No.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COURSE CONTENT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Hours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27615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and functionality of humanoid robots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70841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Programming and controlling humanoid robot movements effectively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49432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Integrating advanced sensors for stability and feedback in humanoids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42076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Assembling and testing humanoid robots using engineering principles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84035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Implementing IoT-based solutions for humanoid control and monitoring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15509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and refining humanoid robots for real-world applications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75066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FF52EFA-234C-83A3-8F67-6DA0EF500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1414" y="290511"/>
            <a:ext cx="9905998" cy="1478570"/>
          </a:xfrm>
        </p:spPr>
        <p:txBody>
          <a:bodyPr/>
          <a:lstStyle/>
          <a:p>
            <a:pPr algn="ctr"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Pattern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3066FA-7BF5-36A3-A8AD-D10B53D93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513091"/>
              </p:ext>
            </p:extLst>
          </p:nvPr>
        </p:nvGraphicFramePr>
        <p:xfrm>
          <a:off x="2721716" y="2067783"/>
          <a:ext cx="6745394" cy="2044384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775819510"/>
                    </a:ext>
                  </a:extLst>
                </a:gridCol>
                <a:gridCol w="1840019">
                  <a:extLst>
                    <a:ext uri="{9D8B030D-6E8A-4147-A177-3AD203B41FA5}">
                      <a16:colId xmlns:a16="http://schemas.microsoft.com/office/drawing/2014/main" val="2123241003"/>
                    </a:ext>
                  </a:extLst>
                </a:gridCol>
                <a:gridCol w="1630362">
                  <a:extLst>
                    <a:ext uri="{9D8B030D-6E8A-4147-A177-3AD203B41FA5}">
                      <a16:colId xmlns:a16="http://schemas.microsoft.com/office/drawing/2014/main" val="2611429707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3254598436"/>
                    </a:ext>
                  </a:extLst>
                </a:gridCol>
              </a:tblGrid>
              <a:tr h="64135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</a:p>
                    <a:p>
                      <a:pPr marL="69850" marR="0" lvl="0" indent="0" algn="l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Marks (out of 90)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44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4475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 Participation</a:t>
                      </a:r>
                    </a:p>
                    <a:p>
                      <a:pPr marL="244475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Assignments</a:t>
                      </a:r>
                    </a:p>
                    <a:p>
                      <a:pPr marL="84138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970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139700" marR="0" lvl="0" indent="0" algn="ctr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Quizzes</a:t>
                      </a:r>
                    </a:p>
                    <a:p>
                      <a:pPr marL="139700" marR="0" lvl="0" indent="0" algn="ctr" defTabSz="914400" rtl="0" eaLnBrk="1" fontAlgn="base" latinLnBrk="0" hangingPunct="1">
                        <a:lnSpc>
                          <a:spcPts val="13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401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51303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599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76409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4288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242888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226175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84138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84138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031364"/>
                  </a:ext>
                </a:extLst>
              </a:tr>
              <a:tr h="22383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522" marR="6752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958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48A60-4B9F-6BC4-B215-585CD2950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81499"/>
              </p:ext>
            </p:extLst>
          </p:nvPr>
        </p:nvGraphicFramePr>
        <p:xfrm>
          <a:off x="3168650" y="4888642"/>
          <a:ext cx="5851525" cy="1690688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4081718411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349548253"/>
                    </a:ext>
                  </a:extLst>
                </a:gridCol>
              </a:tblGrid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Bloom's Category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722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Remember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910"/>
                  </a:ext>
                </a:extLst>
              </a:tr>
              <a:tr h="242888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Understand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846433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Apply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13357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9969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99695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374649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31121"/>
                  </a:ext>
                </a:extLst>
              </a:tr>
              <a:tr h="241300">
                <a:tc>
                  <a:txBody>
                    <a:bodyPr/>
                    <a:lstStyle>
                      <a:lvl1pPr marL="69850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6985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5pPr>
                      <a:lvl6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6pPr>
                      <a:lvl7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7pPr>
                      <a:lvl8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8pPr>
                      <a:lvl9pPr indent="-228600" eaLnBrk="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Noto Sans CJK SC Regular" charset="0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604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2FADA8-4850-93DE-89AC-30B86BB7B03C}"/>
              </a:ext>
            </a:extLst>
          </p:cNvPr>
          <p:cNvSpPr txBox="1"/>
          <p:nvPr/>
        </p:nvSpPr>
        <p:spPr>
          <a:xfrm>
            <a:off x="3522663" y="1534925"/>
            <a:ext cx="51435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3000"/>
              </a:lnSpc>
              <a:spcBef>
                <a:spcPts val="1155"/>
              </a:spcBef>
              <a:buClr>
                <a:srgbClr val="000000"/>
              </a:buClr>
              <a:buSzPct val="100000"/>
              <a:tabLst>
                <a:tab pos="3038475" algn="l"/>
              </a:tabLst>
              <a:defRPr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CIE-</a:t>
            </a:r>
            <a: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n-US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</a:t>
            </a:r>
            <a:r>
              <a:rPr lang="en-US" b="1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47C9A-7F3F-4428-6D05-3F8BE53C36CC}"/>
              </a:ext>
            </a:extLst>
          </p:cNvPr>
          <p:cNvSpPr txBox="1"/>
          <p:nvPr/>
        </p:nvSpPr>
        <p:spPr>
          <a:xfrm>
            <a:off x="2093913" y="4236244"/>
            <a:ext cx="8001000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SEE- Semester End Examination (20 Marks)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A672-D5ED-CCB8-3FB6-115C1DB0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Title 7">
            <a:extLst>
              <a:ext uri="{FF2B5EF4-FFF2-40B4-BE49-F238E27FC236}">
                <a16:creationId xmlns:a16="http://schemas.microsoft.com/office/drawing/2014/main" id="{5FBD6E13-85DD-2C34-2ED7-90F00DEC2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6" y="155388"/>
            <a:ext cx="8226425" cy="641350"/>
          </a:xfrm>
        </p:spPr>
        <p:txBody>
          <a:bodyPr>
            <a:normAutofit/>
          </a:bodyPr>
          <a:lstStyle/>
          <a:p>
            <a:pPr eaLnBrk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Plan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59B6D9B-8FC5-BF14-B536-72570108C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666140"/>
              </p:ext>
            </p:extLst>
          </p:nvPr>
        </p:nvGraphicFramePr>
        <p:xfrm>
          <a:off x="468649" y="1027839"/>
          <a:ext cx="11254700" cy="5547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2679">
                  <a:extLst>
                    <a:ext uri="{9D8B030D-6E8A-4147-A177-3AD203B41FA5}">
                      <a16:colId xmlns:a16="http://schemas.microsoft.com/office/drawing/2014/main" val="3444192957"/>
                    </a:ext>
                  </a:extLst>
                </a:gridCol>
                <a:gridCol w="3723560">
                  <a:extLst>
                    <a:ext uri="{9D8B030D-6E8A-4147-A177-3AD203B41FA5}">
                      <a16:colId xmlns:a16="http://schemas.microsoft.com/office/drawing/2014/main" val="3881923766"/>
                    </a:ext>
                  </a:extLst>
                </a:gridCol>
                <a:gridCol w="2770284">
                  <a:extLst>
                    <a:ext uri="{9D8B030D-6E8A-4147-A177-3AD203B41FA5}">
                      <a16:colId xmlns:a16="http://schemas.microsoft.com/office/drawing/2014/main" val="3076296719"/>
                    </a:ext>
                  </a:extLst>
                </a:gridCol>
                <a:gridCol w="823477">
                  <a:extLst>
                    <a:ext uri="{9D8B030D-6E8A-4147-A177-3AD203B41FA5}">
                      <a16:colId xmlns:a16="http://schemas.microsoft.com/office/drawing/2014/main" val="2961890644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812111508"/>
                    </a:ext>
                  </a:extLst>
                </a:gridCol>
                <a:gridCol w="1535451">
                  <a:extLst>
                    <a:ext uri="{9D8B030D-6E8A-4147-A177-3AD203B41FA5}">
                      <a16:colId xmlns:a16="http://schemas.microsoft.com/office/drawing/2014/main" val="2739101312"/>
                    </a:ext>
                  </a:extLst>
                </a:gridCol>
                <a:gridCol w="893424">
                  <a:extLst>
                    <a:ext uri="{9D8B030D-6E8A-4147-A177-3AD203B41FA5}">
                      <a16:colId xmlns:a16="http://schemas.microsoft.com/office/drawing/2014/main" val="2824559956"/>
                    </a:ext>
                  </a:extLst>
                </a:gridCol>
              </a:tblGrid>
              <a:tr h="203277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Teaching-Learning Strategy(s)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Hour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Strategy(s)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with CLO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3550090340"/>
                  </a:ext>
                </a:extLst>
              </a:tr>
              <a:tr h="396491"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Anatomy of Humanoid Robots: Understanding humanoid robot structure and functions.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Demonstration, Interactive Q&amp;A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Participation, Short Quiz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2908068426"/>
                  </a:ext>
                </a:extLst>
              </a:tr>
              <a:tr h="39649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02-03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Motion Control in Humanoids: Skills in programming basic humanoid movements.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Lecture, Hands-on Exercises, Programming Practice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Practical Exercises, Code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4195019762"/>
                  </a:ext>
                </a:extLst>
              </a:tr>
              <a:tr h="493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Sensors for Humanoids: Proficiency in using advanced sensors for humanoids.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Demonstration, Practical Sessions, Troubleshooting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Assignments, Sensor Integration Evaluation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3507585376"/>
                  </a:ext>
                </a:extLst>
              </a:tr>
              <a:tr h="493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06-07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Humanoid Programming Basics: Ability to program humanoid robots for interactive tasks.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Coding Tutorials, Debugging Sessions, Hands-on Practice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Coding Tests, Lab Performance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716457541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08-10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of a Humanoid Prototype: Hands-on experience in humanoid robot construction and testing.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Assembly, Team Collaboration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Evaluation, Practical Assessment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2942885194"/>
                  </a:ext>
                </a:extLst>
              </a:tr>
              <a:tr h="39649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Control for Humanoids: Skills in connecting humanoids to IoT platforms.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 Integration Workshop, Cloud Platform Tutorials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 Control Assignment, Test on IoT Integration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2959909118"/>
                  </a:ext>
                </a:extLst>
              </a:tr>
              <a:tr h="493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13-14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Humanoid Project Phase 1: Proficiency in project planning and initial design.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Brainstorming, Planning Sessions, Prototype Development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Progress Reports, Peer Review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2589310376"/>
                  </a:ext>
                </a:extLst>
              </a:tr>
              <a:tr h="493098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Humanoid Project Phase 2: Practical experience in full-scale humanoid development.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Hands-on Development, Testing, Refinement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Testing, Functionality Demonstration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2734934998"/>
                  </a:ext>
                </a:extLst>
              </a:tr>
              <a:tr h="396491"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Assessment: Comprehensive evaluation of humanoid robot-making skills.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Presentation, Practical Demonstration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Exam, Project Presentation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 1-6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2" marR="5032" marT="5032" marB="5032" anchor="ctr"/>
                </a:tc>
                <a:extLst>
                  <a:ext uri="{0D108BD9-81ED-4DB2-BD59-A6C34878D82A}">
                    <a16:rowId xmlns:a16="http://schemas.microsoft.com/office/drawing/2014/main" val="3394145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94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10</TotalTime>
  <Words>604</Words>
  <Application>Microsoft Office PowerPoint</Application>
  <PresentationFormat>Widescreen</PresentationFormat>
  <Paragraphs>170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Symbol</vt:lpstr>
      <vt:lpstr>Times New Roman</vt:lpstr>
      <vt:lpstr>Tw Cen MT</vt:lpstr>
      <vt:lpstr>Circuit</vt:lpstr>
      <vt:lpstr>Humanoid Robot Making (Level-2)</vt:lpstr>
      <vt:lpstr>Humanoid Robot Making (Level-2)</vt:lpstr>
      <vt:lpstr>Summary of Course Content</vt:lpstr>
      <vt:lpstr>Assessment Pattern</vt:lpstr>
      <vt:lpstr>Course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Masudur Rahman</dc:creator>
  <cp:lastModifiedBy>Md. Masudur Rahman</cp:lastModifiedBy>
  <cp:revision>3</cp:revision>
  <dcterms:created xsi:type="dcterms:W3CDTF">2024-12-22T19:04:29Z</dcterms:created>
  <dcterms:modified xsi:type="dcterms:W3CDTF">2025-01-29T16:32:15Z</dcterms:modified>
</cp:coreProperties>
</file>